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7" d="100"/>
          <a:sy n="107" d="100"/>
        </p:scale>
        <p:origin x="264" y="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135076" cy="3240360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600" dirty="0" smtClean="0">
                <a:solidFill>
                  <a:schemeClr val="accent2">
                    <a:lumMod val="75000"/>
                  </a:schemeClr>
                </a:solidFill>
              </a:rPr>
              <a:t>ПРАВА СУДДІ </a:t>
            </a:r>
            <a:r>
              <a:rPr lang="uk-UA" sz="6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6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000" dirty="0" smtClean="0">
                <a:solidFill>
                  <a:schemeClr val="tx2">
                    <a:lumMod val="75000"/>
                  </a:schemeClr>
                </a:solidFill>
              </a:rPr>
              <a:t>У ДИСЦИПЛІНАРНОМУ ПРОВАДЖЕННІ</a:t>
            </a: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5816011" cy="1521070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Модератор: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Чумаченко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Тетяна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Анатоліївна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l"/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суддя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ВАС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</a:p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член Ради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суддів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к.ю.н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</p:txBody>
      </p:sp>
      <p:pic>
        <p:nvPicPr>
          <p:cNvPr id="1027" name="Picture 3" descr="C:\Users\ishchenkoop\Desktop\chumachenko_portret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73016"/>
            <a:ext cx="2181922" cy="31563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err="1" smtClean="0"/>
              <a:t>Якими</a:t>
            </a:r>
            <a:r>
              <a:rPr lang="ru-RU" sz="3600" b="1" dirty="0" smtClean="0"/>
              <a:t> правами </a:t>
            </a:r>
            <a:r>
              <a:rPr lang="ru-RU" sz="3600" b="1" dirty="0" err="1" smtClean="0"/>
              <a:t>наділений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суддя</a:t>
            </a:r>
            <a:r>
              <a:rPr lang="ru-RU" sz="3600" b="1" dirty="0" smtClean="0"/>
              <a:t> у </a:t>
            </a:r>
            <a:r>
              <a:rPr lang="ru-RU" sz="3600" b="1" dirty="0" err="1" smtClean="0"/>
              <a:t>дисциплінарному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провадженні</a:t>
            </a:r>
            <a:r>
              <a:rPr lang="ru-RU" sz="3600" b="1" dirty="0" smtClean="0"/>
              <a:t>?</a:t>
            </a:r>
          </a:p>
          <a:p>
            <a:pPr algn="just">
              <a:buNone/>
            </a:pPr>
            <a:endParaRPr lang="uk-UA" sz="3600" dirty="0" smtClean="0"/>
          </a:p>
          <a:p>
            <a:pPr algn="just"/>
            <a:r>
              <a:rPr lang="uk-UA" sz="3600" dirty="0" smtClean="0"/>
              <a:t>Вичерпність переліку прав судді, який закріплений Законом України </a:t>
            </a:r>
            <a:r>
              <a:rPr lang="uk-UA" sz="3600" dirty="0" err="1" smtClean="0"/>
              <a:t>“Про</a:t>
            </a:r>
            <a:r>
              <a:rPr lang="uk-UA" sz="3600" dirty="0" smtClean="0"/>
              <a:t> судоустрій і статус </a:t>
            </a:r>
            <a:r>
              <a:rPr lang="uk-UA" sz="3600" dirty="0" err="1" smtClean="0"/>
              <a:t>суддів”</a:t>
            </a:r>
            <a:r>
              <a:rPr lang="uk-UA" sz="3600" dirty="0" smtClean="0"/>
              <a:t>?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algn="just"/>
            <a:r>
              <a:rPr lang="uk-UA" sz="3600" b="1" dirty="0" smtClean="0"/>
              <a:t>Що розуміється під змагальністю при розгляді дисциплінарної справи (ч.12 ст.95 Закону)? 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/>
            <a:r>
              <a:rPr lang="uk-UA" sz="3600" dirty="0" smtClean="0"/>
              <a:t>Дисциплінарний процес </a:t>
            </a:r>
          </a:p>
          <a:p>
            <a:pPr algn="just">
              <a:buNone/>
            </a:pPr>
            <a:r>
              <a:rPr lang="uk-UA" sz="3600" dirty="0" smtClean="0"/>
              <a:t>змагальний чи інквізиційний</a:t>
            </a:r>
            <a:r>
              <a:rPr lang="ru-RU" sz="3600" dirty="0" smtClean="0"/>
              <a:t>?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/>
            <a:r>
              <a:rPr lang="uk-UA" sz="5400" dirty="0" smtClean="0"/>
              <a:t>Хто може бути представником судді у засіданні? </a:t>
            </a:r>
          </a:p>
          <a:p>
            <a:pPr lvl="0"/>
            <a:r>
              <a:rPr lang="uk-UA" sz="5400" dirty="0" smtClean="0"/>
              <a:t>Тільки адвокат?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/>
            <a:r>
              <a:rPr lang="uk-UA" sz="5400" dirty="0" smtClean="0"/>
              <a:t>Чи зобов’язаний суддя давати пояснення у справі?</a:t>
            </a:r>
          </a:p>
          <a:p>
            <a:pPr lvl="0">
              <a:buNone/>
            </a:pPr>
            <a:endParaRPr lang="uk-UA" sz="5400" dirty="0" smtClean="0"/>
          </a:p>
          <a:p>
            <a:pPr lvl="0"/>
            <a:r>
              <a:rPr lang="uk-UA" sz="5400" dirty="0" smtClean="0"/>
              <a:t>Чи це його ПРАВО?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uk-UA" sz="5400" b="1" dirty="0" smtClean="0"/>
              <a:t>Кому суддя може висловлювати заперечення? </a:t>
            </a:r>
          </a:p>
          <a:p>
            <a:pPr lvl="0"/>
            <a:r>
              <a:rPr lang="uk-UA" sz="5400" dirty="0" smtClean="0"/>
              <a:t>Кому може заявляти відводи (</a:t>
            </a:r>
            <a:r>
              <a:rPr lang="uk-UA" sz="3400" i="1" dirty="0" smtClean="0"/>
              <a:t>наприклад, адвокату, який будучи представником заявника, має конфлікт інтересів</a:t>
            </a:r>
            <a:r>
              <a:rPr lang="uk-UA" sz="5400" dirty="0" smtClean="0"/>
              <a:t>)? </a:t>
            </a:r>
          </a:p>
          <a:p>
            <a:pPr lvl="0">
              <a:buNone/>
            </a:pPr>
            <a:endParaRPr lang="uk-UA" sz="5400" dirty="0" smtClean="0"/>
          </a:p>
          <a:p>
            <a:pPr lvl="0"/>
            <a:r>
              <a:rPr lang="uk-UA" sz="5400" dirty="0" smtClean="0"/>
              <a:t>Чи має право суддя висловлювати заперечення членам Комісії? (ч.13 ст.95 Закону).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/>
            <a:r>
              <a:rPr lang="uk-UA" sz="5400" dirty="0" smtClean="0"/>
              <a:t>Чи може суддя подавати клопотання про закритий розгляд дисциплінарної справи?</a:t>
            </a:r>
          </a:p>
          <a:p>
            <a:pPr lvl="0"/>
            <a:r>
              <a:rPr lang="uk-UA" sz="5400" b="1" dirty="0" smtClean="0"/>
              <a:t>З яких підстав?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uk-UA" sz="5400" dirty="0" smtClean="0">
                <a:solidFill>
                  <a:srgbClr val="FF0000"/>
                </a:solidFill>
              </a:rPr>
              <a:t>Детальніше про права судді дивіться у </a:t>
            </a:r>
            <a:r>
              <a:rPr lang="uk-UA" sz="5400" dirty="0" err="1" smtClean="0">
                <a:solidFill>
                  <a:srgbClr val="FF0000"/>
                </a:solidFill>
              </a:rPr>
              <a:t>роздаткових</a:t>
            </a:r>
            <a:r>
              <a:rPr lang="uk-UA" sz="5400" dirty="0" smtClean="0">
                <a:solidFill>
                  <a:srgbClr val="FF0000"/>
                </a:solidFill>
              </a:rPr>
              <a:t> матеріалах до курсу!)</a:t>
            </a:r>
            <a:endParaRPr lang="uk-UA" sz="54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148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ПРАВА СУДДІ  У ДИСЦИПЛІНАРНОМУ ПРОВАДЖЕННІ </vt:lpstr>
      <vt:lpstr> </vt:lpstr>
      <vt:lpstr> </vt:lpstr>
      <vt:lpstr> </vt:lpstr>
      <vt:lpstr> </vt:lpstr>
      <vt:lpstr> </vt:lpstr>
      <vt:lpstr> </vt:lpstr>
      <vt:lpstr>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Оксана Куцеля</cp:lastModifiedBy>
  <cp:revision>157</cp:revision>
  <dcterms:created xsi:type="dcterms:W3CDTF">2012-07-11T07:50:02Z</dcterms:created>
  <dcterms:modified xsi:type="dcterms:W3CDTF">2015-11-26T07:50:40Z</dcterms:modified>
</cp:coreProperties>
</file>